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6" r:id="rId22"/>
    <p:sldId id="277" r:id="rId23"/>
    <p:sldId id="275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15" autoAdjust="0"/>
  </p:normalViewPr>
  <p:slideViewPr>
    <p:cSldViewPr>
      <p:cViewPr varScale="1">
        <p:scale>
          <a:sx n="81" d="100"/>
          <a:sy n="81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2D3CD-153E-4880-B604-CD3AD7E7A9C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EF0B7-0314-4B77-A409-8FEA01BC5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8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EF0B7-0314-4B77-A409-8FEA01BC56F7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.org/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43852" cy="171451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Россия в системе международных финансово-экономических и политических отношений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285992"/>
            <a:ext cx="8858312" cy="435771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876"/>
            <a:ext cx="4914215" cy="30003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285992"/>
            <a:ext cx="3657600" cy="2754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2969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8600798" cy="65722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Геополитическое положение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1813" indent="-5318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990033"/>
                </a:solidFill>
              </a:rPr>
              <a:t>Оценка отношений страны с другими странами с точки зрения</a:t>
            </a:r>
            <a:r>
              <a:rPr lang="ru-RU" dirty="0" smtClean="0">
                <a:solidFill>
                  <a:srgbClr val="990033"/>
                </a:solidFill>
              </a:rPr>
              <a:t>: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336600"/>
                </a:solidFill>
              </a:rPr>
              <a:t>Безопасности </a:t>
            </a:r>
            <a:r>
              <a:rPr lang="ru-RU" dirty="0" smtClean="0"/>
              <a:t>– «конфликтность» границ, наличие или отсутствие территориальных проблем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336600"/>
                </a:solidFill>
              </a:rPr>
              <a:t>Дружеских межгосударственных отношений (союзов</a:t>
            </a:r>
            <a:r>
              <a:rPr lang="ru-RU" dirty="0" smtClean="0"/>
              <a:t>) – политические друзья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336600"/>
                </a:solidFill>
              </a:rPr>
              <a:t>Возможных военных угроз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endParaRPr lang="ru-RU" b="1" dirty="0" smtClean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Изменение географического положения России после распада СССР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5"/>
          </a:xfrm>
        </p:spPr>
        <p:txBody>
          <a:bodyPr>
            <a:normAutofit lnSpcReduction="10000"/>
          </a:bodyPr>
          <a:lstStyle/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На 14% увеличилось число соседей первого порядка</a:t>
            </a:r>
          </a:p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Число непреодолимых рубежей уменьшилось на 17%</a:t>
            </a:r>
          </a:p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Легко преодолимых возросло на 125%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990033"/>
                </a:solidFill>
                <a:latin typeface="Arial" charset="0"/>
              </a:rPr>
              <a:t>Негативно влияет на безопасность страны,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rgbClr val="990033"/>
                </a:solidFill>
                <a:latin typeface="Arial" charset="0"/>
              </a:rPr>
              <a:t>требует более тщательной охраны этих границ</a:t>
            </a:r>
          </a:p>
          <a:p>
            <a:pPr marL="341313" indent="-341313"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Изменение географического положения России после распада СССР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90033"/>
                </a:solidFill>
              </a:rPr>
              <a:t>Возросла проницаемость границ</a:t>
            </a:r>
          </a:p>
          <a:p>
            <a:endParaRPr lang="ru-RU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357554" y="2428868"/>
            <a:ext cx="1871663" cy="7207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CC99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714752"/>
            <a:ext cx="82153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Arial" charset="0"/>
              </a:rPr>
              <a:t> Растут потоки нелегальных товаров в Россию</a:t>
            </a:r>
          </a:p>
          <a:p>
            <a:pPr algn="ctr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 smtClean="0">
              <a:solidFill>
                <a:srgbClr val="000000"/>
              </a:solidFill>
              <a:latin typeface="Arial" charset="0"/>
            </a:endParaRPr>
          </a:p>
          <a:p>
            <a:pPr algn="ctr"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Arial" charset="0"/>
              </a:rPr>
              <a:t>Растет нелегальный вывоз из России сырья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Arial" charset="0"/>
              </a:rPr>
              <a:t>и древесины</a:t>
            </a:r>
            <a:endParaRPr lang="ru-RU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Изменение географического положения России после распада СССР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Существенный рост </a:t>
            </a:r>
          </a:p>
          <a:p>
            <a:pPr marL="341313" indent="-341313"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	конфликтных границ – на 400%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Уменьшилось число политических партнеров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Изменился состав экономических партнеров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Изменение географического положения России после распада СССР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1313" indent="-341313"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Возросла роль ЭГП России как морской и сухопутной евразийской державы;</a:t>
            </a:r>
          </a:p>
          <a:p>
            <a:pPr marL="341313" indent="-341313"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Уменьшилась площадь территории на 5 млн. кв. км.</a:t>
            </a:r>
          </a:p>
          <a:p>
            <a:pPr marL="341313" indent="-341313"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Утрата прямых сухопутных выходов к развитым странам Европы;</a:t>
            </a:r>
          </a:p>
          <a:p>
            <a:pPr marL="341313" indent="-341313"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За пределами территории России остались важнейшие морские порты и перевалочные базы на Черном море - 13 и Балтийском - 5;</a:t>
            </a:r>
          </a:p>
          <a:p>
            <a:pPr marL="341313" indent="-341313"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Возросла роль выхода России к странам  Тихоокеанского бассейна (12 портов).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Изменение географического положения России после распада СССР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1313" indent="-341313">
              <a:lnSpc>
                <a:spcPct val="90000"/>
              </a:lnSpc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Рассечение русской нации и главного хозяйственного каркаса России Казахстаном в главной полосе расселения, на главной транспортной магистрали Запад – Восток</a:t>
            </a:r>
          </a:p>
          <a:p>
            <a:pPr marL="341313" indent="-341313">
              <a:lnSpc>
                <a:spcPct val="90000"/>
              </a:lnSpc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Соседи первого порядка России – менее развитые в экономическом отношении прежних соседей, по отношению к которым она остается страной-донором</a:t>
            </a:r>
          </a:p>
          <a:p>
            <a:pPr marL="341313" indent="-341313">
              <a:lnSpc>
                <a:spcPct val="90000"/>
              </a:lnSpc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Их пространственная ориентация направлена «в сторону от России»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Изменение географического положения России после распада СССР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1813" indent="-5318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990033"/>
                </a:solidFill>
              </a:rPr>
              <a:t>Россия стала более северной страной</a:t>
            </a:r>
            <a:r>
              <a:rPr lang="ru-RU" b="1" dirty="0" smtClean="0"/>
              <a:t>: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dirty="0" smtClean="0"/>
              <a:t>Низкий агроклиматический потенциал – </a:t>
            </a:r>
            <a:r>
              <a:rPr lang="ru-RU" dirty="0" err="1" smtClean="0"/>
              <a:t>неконкурентноспособность</a:t>
            </a:r>
            <a:r>
              <a:rPr lang="ru-RU" dirty="0" smtClean="0"/>
              <a:t> сельского хозяйства на мировом рынке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b="1" dirty="0" smtClean="0">
                <a:solidFill>
                  <a:srgbClr val="336600"/>
                </a:solidFill>
              </a:rPr>
              <a:t>Повысилась энергоемкость национального дохода</a:t>
            </a:r>
          </a:p>
          <a:p>
            <a:pPr marL="531813" indent="-531813">
              <a:buClr>
                <a:srgbClr val="B2B2B2"/>
              </a:buClr>
              <a:buSzPct val="90000"/>
              <a:buFont typeface="Arial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ru-RU" dirty="0" smtClean="0"/>
              <a:t>Колоссальные пространства затрудняют введение рыночных тарифов на транспорте.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858180" cy="335758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ОСОБЕННОСТИ ГЕОЭКОНОМИЧЕСКОГО ПОЛОЖЕНИЯ РОССИИ В СОВРЕМЕННОМ МИРЕ 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071943"/>
            <a:ext cx="8043890" cy="121444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dirty="0" smtClean="0">
                <a:solidFill>
                  <a:srgbClr val="990033"/>
                </a:solidFill>
              </a:rPr>
              <a:t>Уровень экономического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186766" cy="150019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Россия — обширная евразийская держава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Россия находится на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>
            <a:normAutofit fontScale="92500" lnSpcReduction="10000"/>
          </a:bodyPr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b="1" dirty="0" smtClean="0">
                <a:solidFill>
                  <a:srgbClr val="990033"/>
                </a:solidFill>
              </a:rPr>
              <a:t>на среднемировом уровне</a:t>
            </a:r>
            <a:r>
              <a:rPr lang="ru-RU" dirty="0" smtClean="0">
                <a:solidFill>
                  <a:srgbClr val="990033"/>
                </a:solidFill>
              </a:rPr>
              <a:t> — 4539 долл.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b="1" dirty="0" smtClean="0"/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b="1" dirty="0" smtClean="0"/>
              <a:t>сильно уступает</a:t>
            </a:r>
            <a:r>
              <a:rPr lang="ru-RU" dirty="0" smtClean="0"/>
              <a:t> Финляндии и Норвегии — около 30 тыс. долл.,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b="1" dirty="0" smtClean="0">
              <a:solidFill>
                <a:srgbClr val="336600"/>
              </a:solidFill>
            </a:endParaRP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b="1" dirty="0" smtClean="0">
                <a:solidFill>
                  <a:srgbClr val="336600"/>
                </a:solidFill>
              </a:rPr>
              <a:t>заметно уступает</a:t>
            </a:r>
            <a:r>
              <a:rPr lang="ru-RU" dirty="0" smtClean="0">
                <a:solidFill>
                  <a:srgbClr val="336600"/>
                </a:solidFill>
              </a:rPr>
              <a:t> странам Балтии и Польше,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b="1" dirty="0" smtClean="0">
              <a:solidFill>
                <a:srgbClr val="990033"/>
              </a:solidFill>
            </a:endParaRP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b="1" dirty="0" smtClean="0">
                <a:solidFill>
                  <a:srgbClr val="990033"/>
                </a:solidFill>
              </a:rPr>
              <a:t>превосходит</a:t>
            </a:r>
            <a:r>
              <a:rPr lang="ru-RU" dirty="0" smtClean="0">
                <a:solidFill>
                  <a:srgbClr val="990033"/>
                </a:solidFill>
              </a:rPr>
              <a:t> большинство других соседей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	Украина — 2348 долл.,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	Казахстан — 2482 долл.,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	Азербайджан — 1970 долл.,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SzPct val="9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	Китай — 1000 долл.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Индекс качества жизни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Характеризует уровни потребления материальных и духовных благ населением и отражает успешность реализации государством социальных функций по отношению к своим гражданам</a:t>
            </a:r>
          </a:p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Страны-лидеры:</a:t>
            </a:r>
          </a:p>
          <a:p>
            <a:pPr marL="741363" lvl="1" indent="-284163">
              <a:buClr>
                <a:srgbClr val="CCCC99"/>
              </a:buClr>
              <a:buSzPct val="7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Люксембург, Ирландия, Норвегия, Сан-Марино, США, Швейцария, Исландия, Великобритания, Австралия, Бельгия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990033"/>
                </a:solidFill>
              </a:rPr>
              <a:t>73-е место – достаточно низко</a:t>
            </a:r>
          </a:p>
          <a:p>
            <a:pPr marL="341313" indent="-341313"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Основания:</a:t>
            </a:r>
          </a:p>
          <a:p>
            <a:pPr marL="741363" lvl="1" indent="-284163">
              <a:buClr>
                <a:srgbClr val="CCCC99"/>
              </a:buClr>
              <a:buSzPct val="7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Низкая продолжительность жизни</a:t>
            </a:r>
          </a:p>
          <a:p>
            <a:pPr marL="741363" lvl="1" indent="-284163">
              <a:buClr>
                <a:srgbClr val="CCCC99"/>
              </a:buClr>
              <a:buSzPct val="7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Высокая смертность</a:t>
            </a:r>
          </a:p>
          <a:p>
            <a:pPr marL="741363" lvl="1" indent="-284163">
              <a:buClr>
                <a:srgbClr val="CCCC99"/>
              </a:buClr>
              <a:buSzPct val="7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Низкие расходы на здравоохранение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Индекс развития человеческого потенциала (ИРЧП)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 smtClean="0"/>
              <a:t>Используется ООН </a:t>
            </a:r>
            <a:r>
              <a:rPr lang="ru-RU" sz="2800" dirty="0" smtClean="0">
                <a:solidFill>
                  <a:srgbClr val="009999"/>
                </a:solidFill>
                <a:hlinkClick r:id="rId2"/>
              </a:rPr>
              <a:t>http://www.un.org/ru/</a:t>
            </a:r>
            <a:r>
              <a:rPr lang="ru-RU" sz="2800" dirty="0" smtClean="0"/>
              <a:t> в ежегодном отчете по развитию человеческого потенциала При подсчете ИРЧП учитываются три вида показателей: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 smtClean="0"/>
              <a:t>Средняя продолжительность предстоящей жизни при рождении (СППЖР) – оценивает долголетие;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 smtClean="0"/>
              <a:t>Уровень грамотности взрослого населения (</a:t>
            </a:r>
            <a:r>
              <a:rPr lang="ru-RU" sz="2000" dirty="0" smtClean="0"/>
              <a:t>2/3 индекса</a:t>
            </a:r>
            <a:r>
              <a:rPr lang="ru-RU" sz="2400" dirty="0" smtClean="0"/>
              <a:t>) и совокупная доля учащихся (</a:t>
            </a:r>
            <a:r>
              <a:rPr lang="ru-RU" sz="2000" dirty="0" smtClean="0"/>
              <a:t>1/3 индекса</a:t>
            </a:r>
            <a:r>
              <a:rPr lang="ru-RU" sz="2400" dirty="0" smtClean="0"/>
              <a:t>);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 smtClean="0"/>
              <a:t>Уровень жизни, оцененный через ВВП на душу населения при паритете покупательной способности (ППС) в долларах США.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dirty="0" smtClean="0"/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 smtClean="0"/>
              <a:t>	</a:t>
            </a:r>
            <a:r>
              <a:rPr lang="ru-RU" sz="2800" dirty="0" smtClean="0">
                <a:solidFill>
                  <a:srgbClr val="CC3300"/>
                </a:solidFill>
              </a:rPr>
              <a:t>Лидер индекса ИРЧП в 2009 г. - Норвегия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8858312" cy="62151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71 место в мире в списке ИРЧП=0817</a:t>
            </a:r>
          </a:p>
          <a:p>
            <a:r>
              <a:rPr lang="ru-RU" dirty="0" smtClean="0"/>
              <a:t>Прогнозы: увеличение продолжительности жизни на 6-7 лет</a:t>
            </a:r>
          </a:p>
          <a:p>
            <a:r>
              <a:rPr lang="ru-RU" dirty="0" smtClean="0"/>
              <a:t>Снижение смертности</a:t>
            </a:r>
          </a:p>
          <a:p>
            <a:r>
              <a:rPr lang="ru-RU" dirty="0" smtClean="0"/>
              <a:t>Повышение рождаемости</a:t>
            </a:r>
          </a:p>
          <a:p>
            <a:r>
              <a:rPr lang="ru-RU" dirty="0" smtClean="0"/>
              <a:t>Повышение уровня благосостояния жителей России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Россия в мировом хозяйстве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ТЭК  России</a:t>
            </a:r>
          </a:p>
          <a:p>
            <a:pPr indent="-341313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b="1" dirty="0" smtClean="0">
                <a:solidFill>
                  <a:srgbClr val="CC3300"/>
                </a:solidFill>
              </a:rPr>
              <a:t>Газовая промышленность</a:t>
            </a:r>
            <a:r>
              <a:rPr lang="ru-RU" dirty="0" smtClean="0">
                <a:solidFill>
                  <a:srgbClr val="CC3300"/>
                </a:solidFill>
              </a:rPr>
              <a:t>:</a:t>
            </a:r>
          </a:p>
          <a:p>
            <a:pPr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27% мировых запасов                       (1 место)</a:t>
            </a:r>
          </a:p>
          <a:p>
            <a:pPr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Объем добычи – 47,6 трлн. м</a:t>
            </a:r>
            <a:r>
              <a:rPr lang="en-US" dirty="0" smtClean="0">
                <a:cs typeface="Arial" charset="0"/>
              </a:rPr>
              <a:t>³</a:t>
            </a:r>
            <a:r>
              <a:rPr lang="ru-RU" dirty="0" smtClean="0"/>
              <a:t>  (1место)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b="1" dirty="0" smtClean="0">
                <a:solidFill>
                  <a:srgbClr val="CC3300"/>
                </a:solidFill>
              </a:rPr>
              <a:t>Нефтяная промышленность: 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8% мировых запасов (4 место)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Объем добычи – 488,1 млн. т.  (1место)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Объем перерабатываемой нефти - 4 место в мире 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C3300"/>
                </a:solidFill>
              </a:rPr>
              <a:t>Угольная промышленность</a:t>
            </a:r>
            <a:r>
              <a:rPr lang="ru-RU" dirty="0" smtClean="0">
                <a:solidFill>
                  <a:srgbClr val="CC3300"/>
                </a:solidFill>
              </a:rPr>
              <a:t>: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Запасы – 157 млрд. т. (2 место)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По добыче угля – 5 место в мире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rgbClr val="CC3300"/>
                </a:solidFill>
              </a:rPr>
              <a:t>	</a:t>
            </a:r>
            <a:r>
              <a:rPr lang="ru-RU" b="1" dirty="0" smtClean="0">
                <a:solidFill>
                  <a:srgbClr val="CC3300"/>
                </a:solidFill>
              </a:rPr>
              <a:t>Электроэнергетика: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cs typeface="Arial" charset="0"/>
              </a:rPr>
              <a:t>1/8 запасов гидроэнергии (2 место по величине гидроресурсов)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5% мирового производства (недостаточно для внутреннего потребления)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Обрабатывающая промышленность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 fontScale="62500" lnSpcReduction="20000"/>
          </a:bodyPr>
          <a:lstStyle/>
          <a:p>
            <a:pPr indent="-341313">
              <a:lnSpc>
                <a:spcPct val="90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b="1" dirty="0" smtClean="0">
                <a:solidFill>
                  <a:srgbClr val="CC3300"/>
                </a:solidFill>
              </a:rPr>
              <a:t>Машиностроение: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3% ВВП страны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Экспорт – 3%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Импорт – 50 %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C3300"/>
                </a:solidFill>
              </a:rPr>
              <a:t>Химическая промышленность: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Суммарное производство – 20 место в мире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b="1" dirty="0" smtClean="0">
                <a:solidFill>
                  <a:srgbClr val="CC3300"/>
                </a:solidFill>
              </a:rPr>
              <a:t>Черная металлургия: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Производство проката и стали – 4 место в мире; 50% экспортируется в Китай, США, Италию, Турцию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1/10 мирового рынка черных металлов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Экспорт – 1/6 прибыли от внешней торговли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1 место в мире по разведанным запасам железной руды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C3300"/>
                </a:solidFill>
              </a:rPr>
              <a:t>Цветная металлургия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b="1" dirty="0" smtClean="0">
                <a:solidFill>
                  <a:srgbClr val="CC3300"/>
                </a:solidFill>
              </a:rPr>
              <a:t>Доля России в мировых запасах: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Никель – 36%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Олово -27%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Кобальт – 21%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Цинк -16%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Медь -15%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Свинец -12%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По суммарному производству – 3 место в мире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 smtClean="0"/>
              <a:t>Запасы золота – 3 место (9% мировых запасов); ¾ - экспортируется</a:t>
            </a:r>
          </a:p>
          <a:p>
            <a:pPr indent="-341313">
              <a:lnSpc>
                <a:spcPct val="90000"/>
              </a:lnSpc>
              <a:spcBef>
                <a:spcPts val="35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Обрабатывающая промышленность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341313">
              <a:lnSpc>
                <a:spcPct val="90000"/>
              </a:lnSpc>
              <a:spcBef>
                <a:spcPts val="450"/>
              </a:spcBef>
              <a:buClrTx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800" b="1" dirty="0" smtClean="0">
                <a:solidFill>
                  <a:srgbClr val="CC3300"/>
                </a:solidFill>
              </a:rPr>
              <a:t>Лесная: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Площадь лесов на душу населения – 2 место в мире (1/2 территории страны)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Запасы древесины – ¼ мировых</a:t>
            </a:r>
          </a:p>
          <a:p>
            <a:pPr marL="741363" lvl="1" indent="-284163">
              <a:lnSpc>
                <a:spcPct val="90000"/>
              </a:lnSpc>
              <a:spcBef>
                <a:spcPts val="400"/>
              </a:spcBef>
              <a:buFont typeface="Arial" charset="0"/>
              <a:buChar char="–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35% - Восточная Сибирь</a:t>
            </a:r>
          </a:p>
          <a:p>
            <a:pPr marL="741363" lvl="1" indent="-284163">
              <a:lnSpc>
                <a:spcPct val="90000"/>
              </a:lnSpc>
              <a:spcBef>
                <a:spcPts val="400"/>
              </a:spcBef>
              <a:buFont typeface="Arial" charset="0"/>
              <a:buChar char="–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21% - Дальний Восток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6% мирового процесса лесозаготовок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3% - доля России на мировом рынке (круглый лес, пиломатериалы)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800" b="1" dirty="0" smtClean="0">
                <a:solidFill>
                  <a:srgbClr val="CC3300"/>
                </a:solidFill>
              </a:rPr>
              <a:t>Пищевая и легкая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ClrTx/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dirty="0" smtClean="0">
                <a:solidFill>
                  <a:srgbClr val="CC3300"/>
                </a:solidFill>
              </a:rPr>
              <a:t>	</a:t>
            </a:r>
            <a:r>
              <a:rPr lang="ru-RU" sz="1600" dirty="0" smtClean="0"/>
              <a:t>Развита недостаточно: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ClrTx/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импорт  - на рынке одежды 75%,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ClrTx/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продукты питания  более 40% </a:t>
            </a:r>
          </a:p>
          <a:p>
            <a:pPr indent="-341313">
              <a:lnSpc>
                <a:spcPct val="90000"/>
              </a:lnSpc>
              <a:spcBef>
                <a:spcPts val="400"/>
              </a:spcBef>
              <a:buClrTx/>
              <a:buFont typeface="Arial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dirty="0" smtClean="0"/>
              <a:t>ввозятся из-за рубежа</a:t>
            </a:r>
          </a:p>
          <a:p>
            <a:r>
              <a:rPr lang="ru-RU" sz="2800" dirty="0" smtClean="0"/>
              <a:t>Вывод – Россия экспортирует в основном сырьё,</a:t>
            </a:r>
          </a:p>
          <a:p>
            <a:pPr>
              <a:buNone/>
            </a:pPr>
            <a:r>
              <a:rPr lang="ru-RU" sz="2800" dirty="0" smtClean="0"/>
              <a:t> а импортирует готовую продукцию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Геополитическое положение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Реалии мира</a:t>
            </a:r>
          </a:p>
          <a:p>
            <a:r>
              <a:rPr lang="ru-RU" dirty="0" smtClean="0"/>
              <a:t>Вопрос национального суверенитета</a:t>
            </a:r>
          </a:p>
          <a:p>
            <a:r>
              <a:rPr lang="ru-RU" dirty="0" smtClean="0"/>
              <a:t>Стратегия сдерживания</a:t>
            </a:r>
          </a:p>
          <a:p>
            <a:r>
              <a:rPr lang="ru-RU" dirty="0" smtClean="0"/>
              <a:t>Международный терроризм</a:t>
            </a:r>
          </a:p>
          <a:p>
            <a:r>
              <a:rPr lang="ru-RU" dirty="0" smtClean="0"/>
              <a:t>Экспансия исламского фундаментализма</a:t>
            </a:r>
          </a:p>
          <a:p>
            <a:r>
              <a:rPr lang="ru-RU" dirty="0" smtClean="0"/>
              <a:t>Диктат США</a:t>
            </a:r>
          </a:p>
          <a:p>
            <a:r>
              <a:rPr lang="ru-RU" dirty="0" smtClean="0"/>
              <a:t>Угроза распада России</a:t>
            </a:r>
          </a:p>
          <a:p>
            <a:r>
              <a:rPr lang="ru-RU" dirty="0" smtClean="0"/>
              <a:t>Научно-техническое и экономическое отставание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Дуга нестабильности в мире</a:t>
            </a:r>
            <a:endParaRPr lang="ru-RU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8572560" cy="5715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643997" cy="62865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Внешние угрозы – геополитическое положение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Соседние государства, которые могут захотеть завоевать страну из тех или иных соображений (например, чтобы воспользоваться ее ресурсами).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Население любой страны хочет оградить себя от внешних врагов и обеспечить себе внешнюю безопасность. 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Для производства этого блага </a:t>
            </a:r>
            <a:r>
              <a:rPr lang="ru-RU" b="1" dirty="0" smtClean="0">
                <a:solidFill>
                  <a:srgbClr val="CC3300"/>
                </a:solidFill>
              </a:rPr>
              <a:t>необходима армия</a:t>
            </a:r>
            <a:r>
              <a:rPr lang="ru-RU" dirty="0" smtClean="0"/>
              <a:t> (солдаты, командиры, вооружение и т. д.).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15040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Современное ГП России ухудшилось после распада СССР</a:t>
            </a:r>
          </a:p>
          <a:p>
            <a:r>
              <a:rPr lang="ru-RU" sz="2400" dirty="0" smtClean="0"/>
              <a:t>Среди наиболее серьёзных угроз национальной безопасности, отмечаются как внешние(международный терроризм, исламский фундаментализм, диктат со стороны США), так и внутренние(научно-техническое отставание, угроза распада России)</a:t>
            </a:r>
          </a:p>
          <a:p>
            <a:r>
              <a:rPr lang="ru-RU" sz="2400" dirty="0" smtClean="0"/>
              <a:t>Россия обладает невероятным экономическим потенциалом и огромными возможностями для самодостаточного развития, за счёт роста внутреннего рынка, освоения своей территории и развития инфраструктуры.</a:t>
            </a:r>
          </a:p>
          <a:p>
            <a:r>
              <a:rPr lang="ru-RU" sz="2400" dirty="0" smtClean="0"/>
              <a:t>Экономика России должна снижать зависимость от мировой экономики и повышать уровень благосостояния своего народа.</a:t>
            </a:r>
          </a:p>
          <a:p>
            <a:r>
              <a:rPr lang="ru-RU" sz="2400" dirty="0" smtClean="0"/>
              <a:t>В условиях глобализации, Россия должна сохранять и поддерживать потенциал стратегического сдерживания  «умную оборону»,укреплять наши международные позиции, устанавливать стратегическое партнёрство с ведущими азиатскими странами.</a:t>
            </a:r>
          </a:p>
          <a:p>
            <a:r>
              <a:rPr lang="ru-RU" sz="2400" dirty="0" smtClean="0"/>
              <a:t>Россия должна рассматривать СНГ как сферу своих жизненных интересов.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Россия сознаёт ответственность и готова активно участвовать в формировании мирового порядка, основанного на международной безопасности и сотрудничестве.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832</Words>
  <Application>Microsoft Office PowerPoint</Application>
  <PresentationFormat>Экран (4:3)</PresentationFormat>
  <Paragraphs>150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Россия в системе международных финансово-экономических и политических отношений</vt:lpstr>
      <vt:lpstr>Презентация PowerPoint</vt:lpstr>
      <vt:lpstr>Геополитическое положение</vt:lpstr>
      <vt:lpstr>Изменение географического положения России после распада СССР</vt:lpstr>
      <vt:lpstr>Изменение географического положения России после распада СССР</vt:lpstr>
      <vt:lpstr>Изменение географического положения России после распада СССР</vt:lpstr>
      <vt:lpstr>Изменение географического положения России после распада СССР</vt:lpstr>
      <vt:lpstr>Изменение географического положения России после распада СССР</vt:lpstr>
      <vt:lpstr>Изменение географического положения России после распада СССР</vt:lpstr>
      <vt:lpstr>ОСОБЕННОСТИ ГЕОЭКОНОМИЧЕСКОГО ПОЛОЖЕНИЯ РОССИИ В СОВРЕМЕННОМ МИРЕ </vt:lpstr>
      <vt:lpstr>Россия — обширная евразийская держава Россия находится на</vt:lpstr>
      <vt:lpstr>Индекс качества жизни</vt:lpstr>
      <vt:lpstr>Россия</vt:lpstr>
      <vt:lpstr>Индекс развития человеческого потенциала (ИРЧП)</vt:lpstr>
      <vt:lpstr>Презентация PowerPoint</vt:lpstr>
      <vt:lpstr>Россия</vt:lpstr>
      <vt:lpstr>Россия в мировом хозяйстве</vt:lpstr>
      <vt:lpstr>Обрабатывающая промышленность</vt:lpstr>
      <vt:lpstr>Обрабатывающая промышленность</vt:lpstr>
      <vt:lpstr>Геополитическое положение России </vt:lpstr>
      <vt:lpstr>Дуга нестабильности в мире</vt:lpstr>
      <vt:lpstr>Презентация PowerPoint</vt:lpstr>
      <vt:lpstr>Внешние угрозы – геополитическое положение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системе международных финансово-экономических и политических отношений</dc:title>
  <dc:creator>MAMA</dc:creator>
  <cp:lastModifiedBy>user</cp:lastModifiedBy>
  <cp:revision>8</cp:revision>
  <dcterms:created xsi:type="dcterms:W3CDTF">2014-04-13T19:10:27Z</dcterms:created>
  <dcterms:modified xsi:type="dcterms:W3CDTF">2017-02-08T08:35:08Z</dcterms:modified>
</cp:coreProperties>
</file>